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58" r:id="rId3"/>
    <p:sldId id="259" r:id="rId4"/>
    <p:sldId id="263" r:id="rId5"/>
    <p:sldId id="261" r:id="rId6"/>
    <p:sldId id="265" r:id="rId7"/>
    <p:sldId id="26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590" autoAdjust="0"/>
  </p:normalViewPr>
  <p:slideViewPr>
    <p:cSldViewPr snapToGrid="0">
      <p:cViewPr varScale="1">
        <p:scale>
          <a:sx n="67" d="100"/>
          <a:sy n="67" d="100"/>
        </p:scale>
        <p:origin x="85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3BBE18-53DA-4139-BF5F-5A55615330B5}" type="datetimeFigureOut">
              <a:rPr lang="en-US" smtClean="0"/>
              <a:t>9/15/2021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5CF086-C93A-42BB-8A8D-5A42D63EF512}" type="slidenum">
              <a:rPr lang="en-US" smtClean="0"/>
              <a:t>‹#›</a:t>
            </a:fld>
            <a:endParaRPr lang="en-US"/>
          </a:p>
        </p:txBody>
      </p:sp>
    </p:spTree>
    <p:extLst>
      <p:ext uri="{BB962C8B-B14F-4D97-AF65-F5344CB8AC3E}">
        <p14:creationId xmlns:p14="http://schemas.microsoft.com/office/powerpoint/2010/main" val="3558943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90000"/>
              </a:lnSpc>
              <a:spcBef>
                <a:spcPts val="1000"/>
              </a:spcBef>
              <a:spcAft>
                <a:spcPts val="0"/>
              </a:spcAft>
              <a:buClrTx/>
              <a:buSzTx/>
              <a:buFontTx/>
              <a:buChar char="-"/>
              <a:tabLst/>
              <a:defRPr/>
            </a:pPr>
            <a:r>
              <a:rPr lang="en-US" dirty="0" smtClean="0">
                <a:latin typeface="Times New Roman" pitchFamily="18" charset="0"/>
                <a:ea typeface="Batang" panose="02030600000101010101" pitchFamily="18" charset="-127"/>
                <a:cs typeface="Times New Roman" pitchFamily="18" charset="0"/>
              </a:rPr>
              <a:t>South Africa is one of the most vibrant and economically empowered countries in Africa. The country has a good terrain with an established road network in major cities. Given the high number of urban population, taxi services</a:t>
            </a:r>
            <a:r>
              <a:rPr lang="en-US" baseline="0" dirty="0" smtClean="0">
                <a:latin typeface="Times New Roman" pitchFamily="18" charset="0"/>
                <a:ea typeface="Batang" panose="02030600000101010101" pitchFamily="18" charset="-127"/>
                <a:cs typeface="Times New Roman" pitchFamily="18" charset="0"/>
              </a:rPr>
              <a:t> come in handy. </a:t>
            </a:r>
            <a:r>
              <a:rPr kumimoji="0" lang="en-US" sz="28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rPr>
              <a:t>On the same note, urban youth population is growing in number especially due to the growth of universities and colleges. The improved development of neighboring towns also necessitate movement to the outskirts. Additionally, the political climate is favorable as the political cycles do not affect businesses</a:t>
            </a:r>
          </a:p>
          <a:p>
            <a:pPr marL="457200" marR="0" lvl="0" indent="-457200" algn="l" defTabSz="914400" rtl="0" eaLnBrk="1" fontAlgn="auto" latinLnBrk="0" hangingPunct="1">
              <a:lnSpc>
                <a:spcPct val="90000"/>
              </a:lnSpc>
              <a:spcBef>
                <a:spcPts val="1000"/>
              </a:spcBef>
              <a:spcAft>
                <a:spcPts val="0"/>
              </a:spcAft>
              <a:buClrTx/>
              <a:buSzTx/>
              <a:buFontTx/>
              <a:buChar char="-"/>
              <a:tabLst/>
              <a:defRPr/>
            </a:pPr>
            <a:endParaRPr kumimoji="0" lang="en-US" sz="28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itchFamily="18" charset="0"/>
              <a:ea typeface="Batang" panose="02030600000101010101" pitchFamily="18" charset="-127"/>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itchFamily="18" charset="0"/>
              <a:ea typeface="Batang" panose="02030600000101010101" pitchFamily="18" charset="-127"/>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itchFamily="18" charset="0"/>
              <a:ea typeface="Batang" panose="02030600000101010101" pitchFamily="18" charset="-127"/>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15CF086-C93A-42BB-8A8D-5A42D63EF512}" type="slidenum">
              <a:rPr lang="en-US" smtClean="0"/>
              <a:t>2</a:t>
            </a:fld>
            <a:endParaRPr lang="en-US"/>
          </a:p>
        </p:txBody>
      </p:sp>
    </p:spTree>
    <p:extLst>
      <p:ext uri="{BB962C8B-B14F-4D97-AF65-F5344CB8AC3E}">
        <p14:creationId xmlns:p14="http://schemas.microsoft.com/office/powerpoint/2010/main" val="794176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dirty="0" smtClean="0">
                <a:latin typeface="Times New Roman" pitchFamily="18" charset="0"/>
                <a:ea typeface="Batang" panose="02030600000101010101" pitchFamily="18" charset="-127"/>
                <a:cs typeface="Times New Roman" pitchFamily="18" charset="0"/>
              </a:rPr>
              <a:t>The South Africans</a:t>
            </a:r>
            <a:r>
              <a:rPr lang="en-US" baseline="0" dirty="0" smtClean="0">
                <a:latin typeface="Times New Roman" pitchFamily="18" charset="0"/>
                <a:ea typeface="Batang" panose="02030600000101010101" pitchFamily="18" charset="-127"/>
                <a:cs typeface="Times New Roman" pitchFamily="18" charset="0"/>
              </a:rPr>
              <a:t> </a:t>
            </a:r>
            <a:r>
              <a:rPr lang="en-US" dirty="0" smtClean="0">
                <a:latin typeface="Times New Roman" pitchFamily="18" charset="0"/>
                <a:ea typeface="Batang" panose="02030600000101010101" pitchFamily="18" charset="-127"/>
                <a:cs typeface="Times New Roman" pitchFamily="18" charset="0"/>
              </a:rPr>
              <a:t>are naturally social and spend money easily for comfortable lives. </a:t>
            </a:r>
            <a:r>
              <a:rPr kumimoji="0" lang="en-US" sz="28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rPr>
              <a:t>The culture of the locals is friendly as it encourages proper time management which is directly related to an efficient transport system.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rPr>
              <a:t>The country has grown in technology and hence will be easy to use the mobile apps developed.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ea typeface="Batang" panose="02030600000101010101" pitchFamily="18" charset="-127"/>
                <a:cs typeface="Times New Roman" pitchFamily="18" charset="0"/>
              </a:rPr>
              <a:t>South Africa’s </a:t>
            </a:r>
            <a:r>
              <a:rPr lang="en-US" sz="2800" dirty="0" smtClean="0">
                <a:latin typeface="Times New Roman" pitchFamily="18" charset="0"/>
                <a:ea typeface="Batang" panose="02030600000101010101" pitchFamily="18" charset="-127"/>
                <a:cs typeface="Times New Roman" pitchFamily="18" charset="0"/>
              </a:rPr>
              <a:t>foreign economic policy is favorable as investors are not heavily taxed like in other countries (</a:t>
            </a:r>
            <a:r>
              <a:rPr lang="en-US" sz="2800" dirty="0" err="1" smtClean="0">
                <a:latin typeface="Times New Roman" pitchFamily="18" charset="0"/>
                <a:ea typeface="Batang" panose="02030600000101010101" pitchFamily="18" charset="-127"/>
                <a:cs typeface="Times New Roman" pitchFamily="18" charset="0"/>
              </a:rPr>
              <a:t>Fedderke</a:t>
            </a:r>
            <a:r>
              <a:rPr lang="en-US" sz="2800" dirty="0" smtClean="0">
                <a:latin typeface="Times New Roman" pitchFamily="18" charset="0"/>
                <a:ea typeface="Batang" panose="02030600000101010101" pitchFamily="18" charset="-127"/>
                <a:cs typeface="Times New Roman" pitchFamily="18" charset="0"/>
              </a:rPr>
              <a:t> &amp; </a:t>
            </a:r>
            <a:r>
              <a:rPr lang="en-US" sz="2800" dirty="0" err="1" smtClean="0">
                <a:latin typeface="Times New Roman" pitchFamily="18" charset="0"/>
                <a:ea typeface="Batang" panose="02030600000101010101" pitchFamily="18" charset="-127"/>
                <a:cs typeface="Times New Roman" pitchFamily="18" charset="0"/>
              </a:rPr>
              <a:t>Romm</a:t>
            </a:r>
            <a:r>
              <a:rPr lang="en-US" sz="2800" dirty="0" smtClean="0">
                <a:latin typeface="Times New Roman" pitchFamily="18" charset="0"/>
                <a:ea typeface="Batang" panose="02030600000101010101" pitchFamily="18" charset="-127"/>
                <a:cs typeface="Times New Roman" pitchFamily="18" charset="0"/>
              </a:rPr>
              <a:t>, 2006).</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endParaRPr>
          </a:p>
          <a:p>
            <a:pPr marL="0" marR="0" indent="0" algn="l" defTabSz="914400" rtl="0" eaLnBrk="1" fontAlgn="auto" latinLnBrk="0" hangingPunct="1">
              <a:lnSpc>
                <a:spcPct val="200000"/>
              </a:lnSpc>
              <a:spcBef>
                <a:spcPts val="0"/>
              </a:spcBef>
              <a:spcAft>
                <a:spcPts val="0"/>
              </a:spcAft>
              <a:buClrTx/>
              <a:buSzTx/>
              <a:buFontTx/>
              <a:buNone/>
              <a:tabLst/>
              <a:defRPr/>
            </a:pPr>
            <a:endParaRPr lang="en-US" dirty="0" smtClean="0">
              <a:latin typeface="Times New Roman" pitchFamily="18" charset="0"/>
              <a:ea typeface="Batang" panose="02030600000101010101" pitchFamily="18" charset="-127"/>
              <a:cs typeface="Times New Roman" pitchFamily="18" charset="0"/>
            </a:endParaRP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15CF086-C93A-42BB-8A8D-5A42D63EF512}" type="slidenum">
              <a:rPr lang="en-US" smtClean="0"/>
              <a:t>3</a:t>
            </a:fld>
            <a:endParaRPr lang="en-US"/>
          </a:p>
        </p:txBody>
      </p:sp>
    </p:spTree>
    <p:extLst>
      <p:ext uri="{BB962C8B-B14F-4D97-AF65-F5344CB8AC3E}">
        <p14:creationId xmlns:p14="http://schemas.microsoft.com/office/powerpoint/2010/main" val="3253167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rPr>
              <a:t>The South African urban set up has very developed infrastructure. Unfortunately, </a:t>
            </a:r>
            <a:r>
              <a:rPr kumimoji="0" lang="en-US" sz="2800" b="0" i="0" u="none" strike="noStrike" kern="1200" cap="none" spc="0" normalizeH="0" baseline="0" noProof="0" dirty="0" smtClean="0">
                <a:ln>
                  <a:noFill/>
                </a:ln>
                <a:solidFill>
                  <a:schemeClr val="tx1"/>
                </a:solidFill>
                <a:effectLst/>
                <a:uLnTx/>
                <a:uFillTx/>
                <a:latin typeface="Times New Roman" pitchFamily="18" charset="0"/>
                <a:ea typeface="Batang" panose="02030600000101010101" pitchFamily="18" charset="-127"/>
                <a:cs typeface="Times New Roman" pitchFamily="18" charset="0"/>
              </a:rPr>
              <a:t>c</a:t>
            </a:r>
            <a:r>
              <a:rPr lang="en-US" sz="2800" dirty="0" err="1" smtClean="0">
                <a:latin typeface="Times New Roman" pitchFamily="18" charset="0"/>
                <a:ea typeface="Batang" panose="02030600000101010101" pitchFamily="18" charset="-127"/>
                <a:cs typeface="Times New Roman" pitchFamily="18" charset="0"/>
              </a:rPr>
              <a:t>lients</a:t>
            </a:r>
            <a:r>
              <a:rPr lang="en-US" sz="2800" dirty="0" smtClean="0">
                <a:latin typeface="Times New Roman" pitchFamily="18" charset="0"/>
                <a:ea typeface="Batang" panose="02030600000101010101" pitchFamily="18" charset="-127"/>
                <a:cs typeface="Times New Roman" pitchFamily="18" charset="0"/>
              </a:rPr>
              <a:t> who seek cub services do so at an expensive and at times an inconvenient providers.</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800" dirty="0" smtClean="0">
                <a:latin typeface="Times New Roman" pitchFamily="18" charset="0"/>
                <a:ea typeface="Batang" panose="02030600000101010101" pitchFamily="18" charset="-127"/>
                <a:cs typeface="Times New Roman" pitchFamily="18" charset="0"/>
              </a:rPr>
              <a:t>Use of tracking services will ensure safety of clients even by close relatives if they integrate their app services.</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800" dirty="0" smtClean="0">
                <a:latin typeface="Times New Roman" pitchFamily="18" charset="0"/>
                <a:ea typeface="Batang" panose="02030600000101010101" pitchFamily="18" charset="-127"/>
                <a:cs typeface="Times New Roman" pitchFamily="18" charset="0"/>
              </a:rPr>
              <a:t>South African legislations on foreign investors is favorable as the licensing is not so bureaucratic.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800" dirty="0" smtClean="0">
                <a:latin typeface="Times New Roman" pitchFamily="18" charset="0"/>
                <a:ea typeface="Batang" panose="02030600000101010101" pitchFamily="18" charset="-127"/>
                <a:cs typeface="Times New Roman" pitchFamily="18" charset="0"/>
              </a:rPr>
              <a:t>The friendly and economically empowered youth population in urban South Africa is good for investments.</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lang="en-US" sz="2800" dirty="0" smtClean="0">
              <a:latin typeface="Times New Roman" pitchFamily="18" charset="0"/>
              <a:ea typeface="Batang" panose="02030600000101010101" pitchFamily="18" charset="-127"/>
              <a:cs typeface="Times New Roman" pitchFamily="18" charset="0"/>
            </a:endParaRP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lang="en-US" sz="2800" dirty="0" smtClean="0">
              <a:latin typeface="Times New Roman" pitchFamily="18" charset="0"/>
              <a:ea typeface="Batang" panose="02030600000101010101" pitchFamily="18" charset="-127"/>
              <a:cs typeface="Times New Roman" pitchFamily="18" charset="0"/>
            </a:endParaRP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endParaRP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15CF086-C93A-42BB-8A8D-5A42D63EF512}" type="slidenum">
              <a:rPr lang="en-US" smtClean="0"/>
              <a:t>4</a:t>
            </a:fld>
            <a:endParaRPr lang="en-US"/>
          </a:p>
        </p:txBody>
      </p:sp>
    </p:spTree>
    <p:extLst>
      <p:ext uri="{BB962C8B-B14F-4D97-AF65-F5344CB8AC3E}">
        <p14:creationId xmlns:p14="http://schemas.microsoft.com/office/powerpoint/2010/main" val="19574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rPr>
              <a:t>The location of the cars will be strategic such as near pubs to target after-party clients.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rPr>
              <a:t>24-hour transport service will keep the company one step ahead of others.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400" dirty="0" smtClean="0">
                <a:latin typeface="Times New Roman" pitchFamily="18" charset="0"/>
                <a:ea typeface="Batang" panose="02030600000101010101" pitchFamily="18" charset="-127"/>
                <a:cs typeface="Times New Roman" pitchFamily="18" charset="0"/>
              </a:rPr>
              <a:t>Offering services at odd hours of the night to ensure customer safety</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400" dirty="0" smtClean="0">
                <a:latin typeface="Times New Roman" pitchFamily="18" charset="0"/>
                <a:ea typeface="Batang" panose="02030600000101010101" pitchFamily="18" charset="-127"/>
                <a:cs typeface="Times New Roman" pitchFamily="18" charset="0"/>
              </a:rPr>
              <a:t>Engaging</a:t>
            </a:r>
            <a:r>
              <a:rPr lang="en-US" sz="2400" baseline="0" dirty="0" smtClean="0">
                <a:latin typeface="Times New Roman" pitchFamily="18" charset="0"/>
                <a:ea typeface="Batang" panose="02030600000101010101" pitchFamily="18" charset="-127"/>
                <a:cs typeface="Times New Roman" pitchFamily="18" charset="0"/>
              </a:rPr>
              <a:t> local drivers will ensure </a:t>
            </a:r>
            <a:r>
              <a:rPr lang="en-US" sz="2400" dirty="0" smtClean="0">
                <a:latin typeface="Times New Roman" pitchFamily="18" charset="0"/>
                <a:ea typeface="Batang" panose="02030600000101010101" pitchFamily="18" charset="-127"/>
                <a:cs typeface="Times New Roman" pitchFamily="18" charset="0"/>
              </a:rPr>
              <a:t>that Taxibest</a:t>
            </a:r>
            <a:r>
              <a:rPr lang="en-US" sz="2400" baseline="0" dirty="0" smtClean="0">
                <a:latin typeface="Times New Roman" pitchFamily="18" charset="0"/>
                <a:ea typeface="Batang" panose="02030600000101010101" pitchFamily="18" charset="-127"/>
                <a:cs typeface="Times New Roman" pitchFamily="18" charset="0"/>
              </a:rPr>
              <a:t> uses the </a:t>
            </a:r>
            <a:r>
              <a:rPr lang="en-US" sz="2400" dirty="0" smtClean="0">
                <a:latin typeface="Times New Roman" pitchFamily="18" charset="0"/>
                <a:ea typeface="Batang" panose="02030600000101010101" pitchFamily="18" charset="-127"/>
                <a:cs typeface="Times New Roman" pitchFamily="18" charset="0"/>
              </a:rPr>
              <a:t>best routes to avoid traffic jam.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400" dirty="0" smtClean="0">
                <a:latin typeface="Times New Roman" pitchFamily="18" charset="0"/>
                <a:ea typeface="Batang" panose="02030600000101010101" pitchFamily="18" charset="-127"/>
                <a:cs typeface="Times New Roman" pitchFamily="18" charset="0"/>
              </a:rPr>
              <a:t>Social media platforms such as Facebook and Twitter will be used to market the service among</a:t>
            </a:r>
            <a:r>
              <a:rPr lang="en-US" sz="2400" baseline="0" dirty="0" smtClean="0">
                <a:latin typeface="Times New Roman" pitchFamily="18" charset="0"/>
                <a:ea typeface="Batang" panose="02030600000101010101" pitchFamily="18" charset="-127"/>
                <a:cs typeface="Times New Roman" pitchFamily="18" charset="0"/>
              </a:rPr>
              <a:t> </a:t>
            </a:r>
            <a:r>
              <a:rPr lang="en-US" sz="2400" dirty="0" smtClean="0">
                <a:latin typeface="Times New Roman" pitchFamily="18" charset="0"/>
                <a:ea typeface="Batang" panose="02030600000101010101" pitchFamily="18" charset="-127"/>
                <a:cs typeface="Times New Roman" pitchFamily="18" charset="0"/>
              </a:rPr>
              <a:t>the millions of users. </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en-US" sz="2400" dirty="0" smtClean="0">
                <a:latin typeface="Times New Roman" pitchFamily="18" charset="0"/>
                <a:ea typeface="Batang" panose="02030600000101010101" pitchFamily="18" charset="-127"/>
                <a:cs typeface="Times New Roman" pitchFamily="18" charset="0"/>
              </a:rPr>
              <a:t>Partnering with South African models and socialites in road shows will help to market the service (Harrison &amp; Rodríguez-Clare, 2010).</a:t>
            </a: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lang="en-US" sz="2400" dirty="0" smtClean="0">
              <a:latin typeface="Times New Roman" pitchFamily="18" charset="0"/>
              <a:ea typeface="Batang" panose="02030600000101010101" pitchFamily="18" charset="-127"/>
              <a:cs typeface="Times New Roman" pitchFamily="18" charset="0"/>
            </a:endParaRP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lang="en-US" sz="2400" dirty="0" smtClean="0">
              <a:latin typeface="Times New Roman" pitchFamily="18" charset="0"/>
              <a:ea typeface="Batang" panose="02030600000101010101" pitchFamily="18" charset="-127"/>
              <a:cs typeface="Times New Roman" pitchFamily="18" charset="0"/>
            </a:endParaRP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lang="en-US" sz="2400" dirty="0" smtClean="0">
              <a:latin typeface="Times New Roman" pitchFamily="18" charset="0"/>
              <a:ea typeface="Batang" panose="02030600000101010101" pitchFamily="18" charset="-127"/>
              <a:cs typeface="Times New Roman" pitchFamily="18" charset="0"/>
            </a:endParaRPr>
          </a:p>
          <a:p>
            <a:pPr marL="228600" marR="0" lvl="0" indent="-228600" algn="l"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smtClean="0">
              <a:ln>
                <a:noFill/>
              </a:ln>
              <a:solidFill>
                <a:prstClr val="black"/>
              </a:solidFill>
              <a:effectLst/>
              <a:uLnTx/>
              <a:uFillTx/>
              <a:latin typeface="Times New Roman" pitchFamily="18" charset="0"/>
              <a:ea typeface="Batang" panose="02030600000101010101" pitchFamily="18" charset="-127"/>
              <a:cs typeface="Times New Roman" pitchFamily="18" charset="0"/>
            </a:endParaRPr>
          </a:p>
          <a:p>
            <a:pPr>
              <a:lnSpc>
                <a:spcPct val="20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15CF086-C93A-42BB-8A8D-5A42D63EF512}" type="slidenum">
              <a:rPr lang="en-US" smtClean="0"/>
              <a:t>5</a:t>
            </a:fld>
            <a:endParaRPr lang="en-US"/>
          </a:p>
        </p:txBody>
      </p:sp>
    </p:spTree>
    <p:extLst>
      <p:ext uri="{BB962C8B-B14F-4D97-AF65-F5344CB8AC3E}">
        <p14:creationId xmlns:p14="http://schemas.microsoft.com/office/powerpoint/2010/main" val="2435873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latin typeface="Batang" panose="02030600000101010101" pitchFamily="18" charset="-127"/>
                <a:ea typeface="Batang" panose="02030600000101010101" pitchFamily="18" charset="-127"/>
              </a:rPr>
              <a:t>Taxibest service mainly targets the urban population especially the youth and thos</a:t>
            </a:r>
            <a:r>
              <a:rPr lang="en-US" baseline="0" dirty="0" smtClean="0">
                <a:latin typeface="Batang" panose="02030600000101010101" pitchFamily="18" charset="-127"/>
                <a:ea typeface="Batang" panose="02030600000101010101" pitchFamily="18" charset="-127"/>
              </a:rPr>
              <a:t>e who are technologically literate.</a:t>
            </a:r>
          </a:p>
          <a:p>
            <a:pPr marL="171450" indent="-171450">
              <a:buFontTx/>
              <a:buChar char="-"/>
            </a:pPr>
            <a:r>
              <a:rPr lang="en-US" baseline="0" dirty="0" smtClean="0">
                <a:latin typeface="Batang" panose="02030600000101010101" pitchFamily="18" charset="-127"/>
                <a:ea typeface="Batang" panose="02030600000101010101" pitchFamily="18" charset="-127"/>
              </a:rPr>
              <a:t>Individuals who wish to enjoy some degree of privacy are likely to find Taxibest suitable. </a:t>
            </a:r>
          </a:p>
          <a:p>
            <a:pPr marL="171450" indent="-171450">
              <a:buFontTx/>
              <a:buChar char="-"/>
            </a:pPr>
            <a:r>
              <a:rPr lang="en-US" baseline="0" dirty="0" smtClean="0">
                <a:latin typeface="Batang" panose="02030600000101010101" pitchFamily="18" charset="-127"/>
                <a:ea typeface="Batang" panose="02030600000101010101" pitchFamily="18" charset="-127"/>
              </a:rPr>
              <a:t>Additionally, Taxibest’s </a:t>
            </a:r>
            <a:r>
              <a:rPr lang="en-US" dirty="0" smtClean="0">
                <a:latin typeface="Batang" panose="02030600000101010101" pitchFamily="18" charset="-127"/>
                <a:ea typeface="Batang" panose="02030600000101010101" pitchFamily="18" charset="-127"/>
              </a:rPr>
              <a:t>uniqueness may</a:t>
            </a:r>
            <a:r>
              <a:rPr lang="en-US" baseline="0" dirty="0" smtClean="0">
                <a:latin typeface="Batang" panose="02030600000101010101" pitchFamily="18" charset="-127"/>
                <a:ea typeface="Batang" panose="02030600000101010101" pitchFamily="18" charset="-127"/>
              </a:rPr>
              <a:t> </a:t>
            </a:r>
            <a:r>
              <a:rPr lang="en-US" dirty="0" smtClean="0">
                <a:latin typeface="Batang" panose="02030600000101010101" pitchFamily="18" charset="-127"/>
                <a:ea typeface="Batang" panose="02030600000101010101" pitchFamily="18" charset="-127"/>
              </a:rPr>
              <a:t>also attract those who wish to relocate and move their household goods</a:t>
            </a:r>
          </a:p>
          <a:p>
            <a:endParaRPr lang="en-US" dirty="0"/>
          </a:p>
        </p:txBody>
      </p:sp>
      <p:sp>
        <p:nvSpPr>
          <p:cNvPr id="4" name="Slide Number Placeholder 3"/>
          <p:cNvSpPr>
            <a:spLocks noGrp="1"/>
          </p:cNvSpPr>
          <p:nvPr>
            <p:ph type="sldNum" sz="quarter" idx="10"/>
          </p:nvPr>
        </p:nvSpPr>
        <p:spPr/>
        <p:txBody>
          <a:bodyPr/>
          <a:lstStyle/>
          <a:p>
            <a:fld id="{615CF086-C93A-42BB-8A8D-5A42D63EF512}" type="slidenum">
              <a:rPr lang="en-US" smtClean="0"/>
              <a:t>6</a:t>
            </a:fld>
            <a:endParaRPr lang="en-US"/>
          </a:p>
        </p:txBody>
      </p:sp>
    </p:spTree>
    <p:extLst>
      <p:ext uri="{BB962C8B-B14F-4D97-AF65-F5344CB8AC3E}">
        <p14:creationId xmlns:p14="http://schemas.microsoft.com/office/powerpoint/2010/main" val="620277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277EC9A-B1B1-4845-99FE-1A5DC09E58F5}" type="datetimeFigureOut">
              <a:rPr lang="en-US" smtClean="0"/>
              <a:t>9/15/2021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F9293B99-4988-4434-B075-3CF2DF060A9D}" type="slidenum">
              <a:rPr lang="en-US" smtClean="0"/>
              <a:t>‹#›</a:t>
            </a:fld>
            <a:endParaRPr lang="en-US"/>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277EC9A-B1B1-4845-99FE-1A5DC09E58F5}"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815584" y="1026373"/>
            <a:ext cx="609600" cy="441325"/>
          </a:xfrm>
        </p:spPr>
        <p:txBody>
          <a:bodyPr/>
          <a:lstStyle/>
          <a:p>
            <a:fld id="{F9293B99-4988-4434-B075-3CF2DF060A9D}" type="slidenum">
              <a:rPr lang="en-US" smtClean="0"/>
              <a:t>‹#›</a:t>
            </a:fld>
            <a:endParaRPr lang="en-US"/>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277EC9A-B1B1-4845-99FE-1A5DC09E58F5}" type="datetimeFigureOut">
              <a:rPr lang="en-US" smtClean="0"/>
              <a:t>9/15/2021</a:t>
            </a:fld>
            <a:endParaRPr lang="en-US"/>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F9293B99-4988-4434-B075-3CF2DF060A9D}" type="slidenum">
              <a:rPr lang="en-US" smtClean="0"/>
              <a:t>‹#›</a:t>
            </a:fld>
            <a:endParaRPr lang="en-US"/>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7721600" y="6409944"/>
            <a:ext cx="4059936" cy="365760"/>
          </a:xfrm>
        </p:spPr>
        <p:txBody>
          <a:bodyPr/>
          <a:lstStyle/>
          <a:p>
            <a:fld id="{9277EC9A-B1B1-4845-99FE-1A5DC09E58F5}" type="datetimeFigureOut">
              <a:rPr lang="en-US" smtClean="0"/>
              <a:t>9/15/2021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93B99-4988-4434-B075-3CF2DF060A9D}" type="slidenum">
              <a:rPr lang="en-US" smtClean="0"/>
              <a:t>‹#›</a:t>
            </a:fld>
            <a:endParaRPr lang="en-US"/>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277EC9A-B1B1-4845-99FE-1A5DC09E58F5}" type="datetimeFigureOut">
              <a:rPr lang="en-US" smtClean="0"/>
              <a:t>9/15/2021</a:t>
            </a:fld>
            <a:endParaRPr lang="en-US"/>
          </a:p>
        </p:txBody>
      </p:sp>
      <p:sp>
        <p:nvSpPr>
          <p:cNvPr id="8" name="Footer Placeholder 7"/>
          <p:cNvSpPr>
            <a:spLocks noGrp="1"/>
          </p:cNvSpPr>
          <p:nvPr>
            <p:ph type="ftr" sz="quarter" idx="11"/>
          </p:nvPr>
        </p:nvSpPr>
        <p:spPr>
          <a:xfrm>
            <a:off x="406400" y="6409944"/>
            <a:ext cx="4775200" cy="365760"/>
          </a:xfrm>
        </p:spPr>
        <p:txBody>
          <a:bodyPr/>
          <a:lstStyle/>
          <a:p>
            <a:endParaRPr lang="en-US"/>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F9293B99-4988-4434-B075-3CF2DF060A9D}"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277EC9A-B1B1-4845-99FE-1A5DC09E58F5}" type="datetimeFigureOut">
              <a:rPr lang="en-US" smtClean="0"/>
              <a:t>9/15/2021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5791200" y="1036021"/>
            <a:ext cx="609600" cy="441325"/>
          </a:xfrm>
        </p:spPr>
        <p:txBody>
          <a:bodyPr/>
          <a:lstStyle/>
          <a:p>
            <a:fld id="{F9293B99-4988-4434-B075-3CF2DF060A9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277EC9A-B1B1-4845-99FE-1A5DC09E58F5}" type="datetimeFigureOut">
              <a:rPr lang="en-US" smtClean="0"/>
              <a:t>9/15/2021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F9293B99-4988-4434-B075-3CF2DF060A9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F9293B99-4988-4434-B075-3CF2DF060A9D}" type="slidenum">
              <a:rPr lang="en-US" smtClean="0"/>
              <a:t>‹#›</a:t>
            </a:fld>
            <a:endParaRPr lang="en-US"/>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277EC9A-B1B1-4845-99FE-1A5DC09E58F5}" type="datetimeFigureOut">
              <a:rPr lang="en-US" smtClean="0"/>
              <a:t>9/15/2021</a:t>
            </a:fld>
            <a:endParaRPr lang="en-US"/>
          </a:p>
        </p:txBody>
      </p:sp>
      <p:sp>
        <p:nvSpPr>
          <p:cNvPr id="6" name="Footer Placeholder 5"/>
          <p:cNvSpPr>
            <a:spLocks noGrp="1"/>
          </p:cNvSpPr>
          <p:nvPr>
            <p:ph type="ftr" sz="quarter" idx="11"/>
          </p:nvPr>
        </p:nvSpPr>
        <p:spPr>
          <a:xfrm>
            <a:off x="402336" y="6410848"/>
            <a:ext cx="451104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p>
            <a:fld id="{F9293B99-4988-4434-B075-3CF2DF060A9D}" type="slidenum">
              <a:rPr lang="en-US" smtClean="0"/>
              <a:t>‹#›</a:t>
            </a:fld>
            <a:endParaRPr lang="en-US"/>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7717536" y="6404984"/>
            <a:ext cx="4059936" cy="365760"/>
          </a:xfrm>
        </p:spPr>
        <p:txBody>
          <a:bodyPr/>
          <a:lstStyle/>
          <a:p>
            <a:fld id="{9277EC9A-B1B1-4845-99FE-1A5DC09E58F5}" type="datetimeFigureOut">
              <a:rPr lang="en-US" smtClean="0"/>
              <a:t>9/15/2021</a:t>
            </a:fld>
            <a:endParaRPr lang="en-US"/>
          </a:p>
        </p:txBody>
      </p:sp>
      <p:sp>
        <p:nvSpPr>
          <p:cNvPr id="6" name="Footer Placeholder 5"/>
          <p:cNvSpPr>
            <a:spLocks noGrp="1"/>
          </p:cNvSpPr>
          <p:nvPr>
            <p:ph type="ftr" sz="quarter" idx="11"/>
          </p:nvPr>
        </p:nvSpPr>
        <p:spPr>
          <a:xfrm>
            <a:off x="402336" y="6410848"/>
            <a:ext cx="4779264"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77EC9A-B1B1-4845-99FE-1A5DC09E58F5}"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93B99-4988-4434-B075-3CF2DF060A9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9221216" y="3009902"/>
            <a:ext cx="609600" cy="441325"/>
          </a:xfrm>
        </p:spPr>
        <p:txBody>
          <a:bodyPr/>
          <a:lstStyle/>
          <a:p>
            <a:fld id="{F9293B99-4988-4434-B075-3CF2DF060A9D}" type="slidenum">
              <a:rPr lang="en-US" smtClean="0"/>
              <a:t>‹#›</a:t>
            </a:fld>
            <a:endParaRPr lang="en-US"/>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77EC9A-B1B1-4845-99FE-1A5DC09E58F5}"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9855200" y="304802"/>
            <a:ext cx="19304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9277EC9A-B1B1-4845-99FE-1A5DC09E58F5}" type="datetimeFigureOut">
              <a:rPr lang="en-US" smtClean="0"/>
              <a:t>9/15/2021</a:t>
            </a:fld>
            <a:endParaRPr lang="en-US"/>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9293B99-4988-4434-B075-3CF2DF060A9D}" type="slidenum">
              <a:rPr lang="en-US" smtClean="0"/>
              <a:t>‹#›</a:t>
            </a:fld>
            <a:endParaRPr lang="en-US"/>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endParaRPr lang="en-US" dirty="0" smtClean="0"/>
          </a:p>
          <a:p>
            <a:r>
              <a:rPr lang="en-US" dirty="0" smtClean="0">
                <a:latin typeface="Batang" panose="02030600000101010101" pitchFamily="18" charset="-127"/>
                <a:ea typeface="Batang" panose="02030600000101010101" pitchFamily="18" charset="-127"/>
              </a:rPr>
              <a:t>Presenter:</a:t>
            </a:r>
            <a:endParaRPr lang="en-US" dirty="0">
              <a:latin typeface="Batang" panose="02030600000101010101" pitchFamily="18" charset="-127"/>
              <a:ea typeface="Batang" panose="02030600000101010101" pitchFamily="18" charset="-127"/>
            </a:endParaRPr>
          </a:p>
        </p:txBody>
      </p:sp>
      <p:sp>
        <p:nvSpPr>
          <p:cNvPr id="2" name="Title 1"/>
          <p:cNvSpPr>
            <a:spLocks noGrp="1"/>
          </p:cNvSpPr>
          <p:nvPr>
            <p:ph type="ctrTitle"/>
          </p:nvPr>
        </p:nvSpPr>
        <p:spPr/>
        <p:txBody>
          <a:bodyPr>
            <a:normAutofit/>
          </a:bodyPr>
          <a:lstStyle/>
          <a:p>
            <a:r>
              <a:rPr lang="en-US" sz="3200" dirty="0" smtClean="0">
                <a:latin typeface="Batang" panose="02030600000101010101" pitchFamily="18" charset="-127"/>
                <a:ea typeface="Batang" panose="02030600000101010101" pitchFamily="18" charset="-127"/>
              </a:rPr>
              <a:t>Introducing Taxibest Services in South Africa</a:t>
            </a:r>
            <a:br>
              <a:rPr lang="en-US" sz="3200" dirty="0" smtClean="0">
                <a:latin typeface="Batang" panose="02030600000101010101" pitchFamily="18" charset="-127"/>
                <a:ea typeface="Batang" panose="02030600000101010101" pitchFamily="18" charset="-127"/>
              </a:rPr>
            </a:br>
            <a:endParaRPr lang="en-US" sz="32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096862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200000"/>
              </a:lnSpc>
            </a:pPr>
            <a:r>
              <a:rPr lang="en-US" sz="3200" dirty="0" smtClean="0">
                <a:latin typeface="Times New Roman" pitchFamily="18" charset="0"/>
                <a:ea typeface="Batang" panose="02030600000101010101" pitchFamily="18" charset="-127"/>
                <a:cs typeface="Times New Roman" pitchFamily="18" charset="0"/>
              </a:rPr>
              <a:t>Why South Africa?</a:t>
            </a:r>
            <a:endParaRPr lang="en-US" sz="3200" dirty="0">
              <a:latin typeface="Times New Roman" pitchFamily="18" charset="0"/>
              <a:ea typeface="Batang" panose="02030600000101010101" pitchFamily="18" charset="-127"/>
              <a:cs typeface="Times New Roman" pitchFamily="18" charset="0"/>
            </a:endParaRPr>
          </a:p>
        </p:txBody>
      </p:sp>
      <p:sp>
        <p:nvSpPr>
          <p:cNvPr id="3" name="Content Placeholder 2"/>
          <p:cNvSpPr>
            <a:spLocks noGrp="1"/>
          </p:cNvSpPr>
          <p:nvPr>
            <p:ph sz="quarter" idx="1"/>
          </p:nvPr>
        </p:nvSpPr>
        <p:spPr/>
        <p:txBody>
          <a:bodyPr>
            <a:normAutofit/>
          </a:bodyPr>
          <a:lstStyle/>
          <a:p>
            <a:pPr>
              <a:lnSpc>
                <a:spcPct val="200000"/>
              </a:lnSpc>
            </a:pPr>
            <a:r>
              <a:rPr lang="en-US" sz="2400" dirty="0" smtClean="0">
                <a:latin typeface="Times New Roman" pitchFamily="18" charset="0"/>
                <a:ea typeface="Batang" panose="02030600000101010101" pitchFamily="18" charset="-127"/>
                <a:cs typeface="Times New Roman" pitchFamily="18" charset="0"/>
              </a:rPr>
              <a:t>Vibrant economy </a:t>
            </a:r>
          </a:p>
          <a:p>
            <a:pPr>
              <a:lnSpc>
                <a:spcPct val="200000"/>
              </a:lnSpc>
            </a:pPr>
            <a:r>
              <a:rPr lang="en-US" sz="2400" dirty="0" smtClean="0">
                <a:latin typeface="Times New Roman" pitchFamily="18" charset="0"/>
                <a:ea typeface="Batang" panose="02030600000101010101" pitchFamily="18" charset="-127"/>
                <a:cs typeface="Times New Roman" pitchFamily="18" charset="0"/>
              </a:rPr>
              <a:t>Developed infrastructure</a:t>
            </a:r>
          </a:p>
          <a:p>
            <a:pPr>
              <a:lnSpc>
                <a:spcPct val="200000"/>
              </a:lnSpc>
            </a:pPr>
            <a:r>
              <a:rPr lang="en-US" sz="2400" dirty="0" smtClean="0">
                <a:latin typeface="Times New Roman" pitchFamily="18" charset="0"/>
                <a:ea typeface="Batang" panose="02030600000101010101" pitchFamily="18" charset="-127"/>
                <a:cs typeface="Times New Roman" pitchFamily="18" charset="0"/>
              </a:rPr>
              <a:t>High number of city dwellers</a:t>
            </a:r>
          </a:p>
          <a:p>
            <a:pPr>
              <a:lnSpc>
                <a:spcPct val="200000"/>
              </a:lnSpc>
            </a:pPr>
            <a:r>
              <a:rPr lang="en-US" sz="2400" dirty="0" smtClean="0">
                <a:latin typeface="Times New Roman" pitchFamily="18" charset="0"/>
                <a:ea typeface="Batang" panose="02030600000101010101" pitchFamily="18" charset="-127"/>
                <a:cs typeface="Times New Roman" pitchFamily="18" charset="0"/>
              </a:rPr>
              <a:t>Favorable political environment  </a:t>
            </a:r>
          </a:p>
        </p:txBody>
      </p:sp>
    </p:spTree>
    <p:extLst>
      <p:ext uri="{BB962C8B-B14F-4D97-AF65-F5344CB8AC3E}">
        <p14:creationId xmlns:p14="http://schemas.microsoft.com/office/powerpoint/2010/main" val="3131580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200000"/>
              </a:lnSpc>
            </a:pPr>
            <a:r>
              <a:rPr lang="en-US" sz="3200" dirty="0" smtClean="0">
                <a:latin typeface="Times New Roman" pitchFamily="18" charset="0"/>
                <a:ea typeface="Batang" panose="02030600000101010101" pitchFamily="18" charset="-127"/>
                <a:cs typeface="Times New Roman" pitchFamily="18" charset="0"/>
              </a:rPr>
              <a:t>Cont’d</a:t>
            </a:r>
            <a:endParaRPr lang="en-US" sz="3200" dirty="0">
              <a:latin typeface="Times New Roman" pitchFamily="18" charset="0"/>
              <a:ea typeface="Batang" panose="02030600000101010101" pitchFamily="18" charset="-127"/>
              <a:cs typeface="Times New Roman" pitchFamily="18" charset="0"/>
            </a:endParaRPr>
          </a:p>
        </p:txBody>
      </p:sp>
      <p:sp>
        <p:nvSpPr>
          <p:cNvPr id="3" name="Content Placeholder 2"/>
          <p:cNvSpPr>
            <a:spLocks noGrp="1"/>
          </p:cNvSpPr>
          <p:nvPr>
            <p:ph sz="quarter" idx="1"/>
          </p:nvPr>
        </p:nvSpPr>
        <p:spPr/>
        <p:txBody>
          <a:bodyPr>
            <a:normAutofit/>
          </a:bodyPr>
          <a:lstStyle/>
          <a:p>
            <a:pPr>
              <a:lnSpc>
                <a:spcPct val="200000"/>
              </a:lnSpc>
            </a:pPr>
            <a:r>
              <a:rPr lang="en-US" sz="2400" dirty="0" smtClean="0">
                <a:latin typeface="Times New Roman" pitchFamily="18" charset="0"/>
                <a:ea typeface="Batang" panose="02030600000101010101" pitchFamily="18" charset="-127"/>
                <a:cs typeface="Times New Roman" pitchFamily="18" charset="0"/>
              </a:rPr>
              <a:t>Socioeconomic factors favor Taxi business</a:t>
            </a:r>
          </a:p>
          <a:p>
            <a:pPr>
              <a:lnSpc>
                <a:spcPct val="200000"/>
              </a:lnSpc>
            </a:pPr>
            <a:r>
              <a:rPr lang="en-US" sz="2400" dirty="0" smtClean="0">
                <a:latin typeface="Times New Roman" pitchFamily="18" charset="0"/>
                <a:ea typeface="Batang" panose="02030600000101010101" pitchFamily="18" charset="-127"/>
                <a:cs typeface="Times New Roman" pitchFamily="18" charset="0"/>
              </a:rPr>
              <a:t>South Africans embrace modern technology</a:t>
            </a:r>
          </a:p>
          <a:p>
            <a:pPr>
              <a:lnSpc>
                <a:spcPct val="200000"/>
              </a:lnSpc>
            </a:pPr>
            <a:r>
              <a:rPr lang="en-US" sz="2400" dirty="0" smtClean="0">
                <a:latin typeface="Times New Roman" pitchFamily="18" charset="0"/>
                <a:ea typeface="Batang" panose="02030600000101010101" pitchFamily="18" charset="-127"/>
                <a:cs typeface="Times New Roman" pitchFamily="18" charset="0"/>
              </a:rPr>
              <a:t>The country’s foreign economic policy is favorable</a:t>
            </a:r>
          </a:p>
          <a:p>
            <a:pPr>
              <a:lnSpc>
                <a:spcPct val="200000"/>
              </a:lnSpc>
            </a:pPr>
            <a:r>
              <a:rPr lang="en-US" sz="2400" dirty="0" smtClean="0">
                <a:latin typeface="Times New Roman" pitchFamily="18" charset="0"/>
                <a:ea typeface="Batang" panose="02030600000101010101" pitchFamily="18" charset="-127"/>
                <a:cs typeface="Times New Roman" pitchFamily="18" charset="0"/>
              </a:rPr>
              <a:t>Entry into South Africa will facilitate entry into other countries in the region</a:t>
            </a:r>
          </a:p>
        </p:txBody>
      </p:sp>
    </p:spTree>
    <p:extLst>
      <p:ext uri="{BB962C8B-B14F-4D97-AF65-F5344CB8AC3E}">
        <p14:creationId xmlns:p14="http://schemas.microsoft.com/office/powerpoint/2010/main" val="2213075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200000"/>
              </a:lnSpc>
            </a:pPr>
            <a:r>
              <a:rPr lang="en-US" sz="3200" dirty="0" smtClean="0">
                <a:latin typeface="Times New Roman" pitchFamily="18" charset="0"/>
                <a:ea typeface="Batang" panose="02030600000101010101" pitchFamily="18" charset="-127"/>
                <a:cs typeface="Times New Roman" pitchFamily="18" charset="0"/>
              </a:rPr>
              <a:t>Service Concept</a:t>
            </a:r>
            <a:endParaRPr lang="en-US" sz="3200" dirty="0">
              <a:latin typeface="Times New Roman" pitchFamily="18" charset="0"/>
              <a:ea typeface="Batang" panose="02030600000101010101" pitchFamily="18" charset="-127"/>
              <a:cs typeface="Times New Roman" pitchFamily="18" charset="0"/>
            </a:endParaRPr>
          </a:p>
        </p:txBody>
      </p:sp>
      <p:sp>
        <p:nvSpPr>
          <p:cNvPr id="3" name="Content Placeholder 2"/>
          <p:cNvSpPr>
            <a:spLocks noGrp="1"/>
          </p:cNvSpPr>
          <p:nvPr>
            <p:ph sz="quarter" idx="1"/>
          </p:nvPr>
        </p:nvSpPr>
        <p:spPr/>
        <p:txBody>
          <a:bodyPr>
            <a:normAutofit/>
          </a:bodyPr>
          <a:lstStyle/>
          <a:p>
            <a:pPr>
              <a:lnSpc>
                <a:spcPct val="200000"/>
              </a:lnSpc>
            </a:pPr>
            <a:r>
              <a:rPr lang="en-US" sz="2400" dirty="0" smtClean="0">
                <a:latin typeface="Times New Roman" pitchFamily="18" charset="0"/>
                <a:ea typeface="Batang" panose="02030600000101010101" pitchFamily="18" charset="-127"/>
                <a:cs typeface="Times New Roman" pitchFamily="18" charset="0"/>
              </a:rPr>
              <a:t>Improved infrastructure</a:t>
            </a:r>
          </a:p>
          <a:p>
            <a:pPr>
              <a:lnSpc>
                <a:spcPct val="200000"/>
              </a:lnSpc>
            </a:pPr>
            <a:r>
              <a:rPr lang="en-US" sz="2400" dirty="0" smtClean="0">
                <a:latin typeface="Times New Roman" pitchFamily="18" charset="0"/>
                <a:ea typeface="Batang" panose="02030600000101010101" pitchFamily="18" charset="-127"/>
                <a:cs typeface="Times New Roman" pitchFamily="18" charset="0"/>
              </a:rPr>
              <a:t>Efficiency is lacking in the taxi industry</a:t>
            </a:r>
          </a:p>
          <a:p>
            <a:pPr>
              <a:lnSpc>
                <a:spcPct val="200000"/>
              </a:lnSpc>
            </a:pPr>
            <a:r>
              <a:rPr lang="en-US" sz="2400" dirty="0" smtClean="0">
                <a:latin typeface="Times New Roman" pitchFamily="18" charset="0"/>
                <a:ea typeface="Batang" panose="02030600000101010101" pitchFamily="18" charset="-127"/>
                <a:cs typeface="Times New Roman" pitchFamily="18" charset="0"/>
              </a:rPr>
              <a:t>The mobile app guarantees safety</a:t>
            </a:r>
          </a:p>
          <a:p>
            <a:pPr>
              <a:lnSpc>
                <a:spcPct val="200000"/>
              </a:lnSpc>
            </a:pPr>
            <a:r>
              <a:rPr lang="en-US" sz="2400" dirty="0" smtClean="0">
                <a:latin typeface="Times New Roman" pitchFamily="18" charset="0"/>
                <a:ea typeface="Batang" panose="02030600000101010101" pitchFamily="18" charset="-127"/>
                <a:cs typeface="Times New Roman" pitchFamily="18" charset="0"/>
              </a:rPr>
              <a:t>Progressive regulations will favor Taxibest</a:t>
            </a:r>
          </a:p>
          <a:p>
            <a:pPr>
              <a:lnSpc>
                <a:spcPct val="200000"/>
              </a:lnSpc>
            </a:pPr>
            <a:r>
              <a:rPr lang="en-US" sz="2400" dirty="0" smtClean="0">
                <a:latin typeface="Times New Roman" pitchFamily="18" charset="0"/>
                <a:ea typeface="Batang" panose="02030600000101010101" pitchFamily="18" charset="-127"/>
                <a:cs typeface="Times New Roman" pitchFamily="18" charset="0"/>
              </a:rPr>
              <a:t>The market is readily available</a:t>
            </a:r>
          </a:p>
        </p:txBody>
      </p:sp>
    </p:spTree>
    <p:extLst>
      <p:ext uri="{BB962C8B-B14F-4D97-AF65-F5344CB8AC3E}">
        <p14:creationId xmlns:p14="http://schemas.microsoft.com/office/powerpoint/2010/main" val="3407051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200000"/>
              </a:lnSpc>
            </a:pPr>
            <a:r>
              <a:rPr lang="en-US" sz="3200" dirty="0" smtClean="0">
                <a:latin typeface="Times New Roman" pitchFamily="18" charset="0"/>
                <a:ea typeface="Batang" panose="02030600000101010101" pitchFamily="18" charset="-127"/>
                <a:cs typeface="Times New Roman" pitchFamily="18" charset="0"/>
              </a:rPr>
              <a:t>Marketing Strategy</a:t>
            </a:r>
            <a:endParaRPr lang="en-US" sz="3200" dirty="0">
              <a:latin typeface="Times New Roman" pitchFamily="18" charset="0"/>
              <a:ea typeface="Batang" panose="02030600000101010101" pitchFamily="18" charset="-127"/>
              <a:cs typeface="Times New Roman" pitchFamily="18" charset="0"/>
            </a:endParaRPr>
          </a:p>
        </p:txBody>
      </p:sp>
      <p:sp>
        <p:nvSpPr>
          <p:cNvPr id="3" name="Content Placeholder 2"/>
          <p:cNvSpPr>
            <a:spLocks noGrp="1"/>
          </p:cNvSpPr>
          <p:nvPr>
            <p:ph sz="quarter" idx="1"/>
          </p:nvPr>
        </p:nvSpPr>
        <p:spPr/>
        <p:txBody>
          <a:bodyPr>
            <a:normAutofit/>
          </a:bodyPr>
          <a:lstStyle/>
          <a:p>
            <a:pPr>
              <a:lnSpc>
                <a:spcPct val="200000"/>
              </a:lnSpc>
            </a:pPr>
            <a:r>
              <a:rPr lang="en-US" sz="2400" dirty="0" smtClean="0">
                <a:latin typeface="Times New Roman" pitchFamily="18" charset="0"/>
                <a:ea typeface="Batang" panose="02030600000101010101" pitchFamily="18" charset="-127"/>
                <a:cs typeface="Times New Roman" pitchFamily="18" charset="0"/>
              </a:rPr>
              <a:t>Strategic location of the vehicles</a:t>
            </a:r>
          </a:p>
          <a:p>
            <a:pPr>
              <a:lnSpc>
                <a:spcPct val="200000"/>
              </a:lnSpc>
            </a:pPr>
            <a:r>
              <a:rPr lang="en-US" sz="2400" dirty="0" smtClean="0">
                <a:latin typeface="Times New Roman" pitchFamily="18" charset="0"/>
                <a:ea typeface="Batang" panose="02030600000101010101" pitchFamily="18" charset="-127"/>
                <a:cs typeface="Times New Roman" pitchFamily="18" charset="0"/>
              </a:rPr>
              <a:t>Late night transport service</a:t>
            </a:r>
          </a:p>
          <a:p>
            <a:pPr>
              <a:lnSpc>
                <a:spcPct val="200000"/>
              </a:lnSpc>
            </a:pPr>
            <a:r>
              <a:rPr lang="en-US" sz="2400" dirty="0" smtClean="0">
                <a:latin typeface="Times New Roman" pitchFamily="18" charset="0"/>
                <a:ea typeface="Batang" panose="02030600000101010101" pitchFamily="18" charset="-127"/>
                <a:cs typeface="Times New Roman" pitchFamily="18" charset="0"/>
              </a:rPr>
              <a:t>Local drivers will be used to improve efficiency</a:t>
            </a:r>
          </a:p>
          <a:p>
            <a:pPr>
              <a:lnSpc>
                <a:spcPct val="200000"/>
              </a:lnSpc>
            </a:pPr>
            <a:r>
              <a:rPr lang="en-US" sz="2400" dirty="0" smtClean="0">
                <a:latin typeface="Times New Roman" pitchFamily="18" charset="0"/>
                <a:ea typeface="Batang" panose="02030600000101010101" pitchFamily="18" charset="-127"/>
                <a:cs typeface="Times New Roman" pitchFamily="18" charset="0"/>
              </a:rPr>
              <a:t>Social media will aid marketing</a:t>
            </a:r>
          </a:p>
          <a:p>
            <a:pPr>
              <a:lnSpc>
                <a:spcPct val="200000"/>
              </a:lnSpc>
            </a:pPr>
            <a:r>
              <a:rPr lang="en-US" sz="2400" dirty="0" smtClean="0">
                <a:latin typeface="Times New Roman" pitchFamily="18" charset="0"/>
                <a:ea typeface="Batang" panose="02030600000101010101" pitchFamily="18" charset="-127"/>
                <a:cs typeface="Times New Roman" pitchFamily="18" charset="0"/>
              </a:rPr>
              <a:t>The company will work closely with the local personalities </a:t>
            </a:r>
          </a:p>
        </p:txBody>
      </p:sp>
    </p:spTree>
    <p:extLst>
      <p:ext uri="{BB962C8B-B14F-4D97-AF65-F5344CB8AC3E}">
        <p14:creationId xmlns:p14="http://schemas.microsoft.com/office/powerpoint/2010/main" val="1356639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200000"/>
              </a:lnSpc>
            </a:pPr>
            <a:r>
              <a:rPr lang="en-US" sz="3200" dirty="0" smtClean="0">
                <a:latin typeface="Times New Roman" pitchFamily="18" charset="0"/>
                <a:ea typeface="Batang" panose="02030600000101010101" pitchFamily="18" charset="-127"/>
                <a:cs typeface="Times New Roman" pitchFamily="18" charset="0"/>
              </a:rPr>
              <a:t>Target Market</a:t>
            </a:r>
            <a:endParaRPr lang="en-US" sz="3200" dirty="0">
              <a:latin typeface="Times New Roman" pitchFamily="18" charset="0"/>
              <a:ea typeface="Batang" panose="02030600000101010101" pitchFamily="18" charset="-127"/>
              <a:cs typeface="Times New Roman" pitchFamily="18" charset="0"/>
            </a:endParaRPr>
          </a:p>
        </p:txBody>
      </p:sp>
      <p:sp>
        <p:nvSpPr>
          <p:cNvPr id="3" name="Content Placeholder 2"/>
          <p:cNvSpPr>
            <a:spLocks noGrp="1"/>
          </p:cNvSpPr>
          <p:nvPr>
            <p:ph sz="quarter" idx="1"/>
          </p:nvPr>
        </p:nvSpPr>
        <p:spPr>
          <a:xfrm>
            <a:off x="838200" y="1336431"/>
            <a:ext cx="10515600" cy="4840532"/>
          </a:xfrm>
        </p:spPr>
        <p:txBody>
          <a:bodyPr>
            <a:normAutofit/>
          </a:bodyPr>
          <a:lstStyle/>
          <a:p>
            <a:pPr>
              <a:lnSpc>
                <a:spcPct val="200000"/>
              </a:lnSpc>
            </a:pPr>
            <a:r>
              <a:rPr lang="en-US" dirty="0" smtClean="0">
                <a:latin typeface="Times New Roman" pitchFamily="18" charset="0"/>
                <a:ea typeface="Batang" panose="02030600000101010101" pitchFamily="18" charset="-127"/>
                <a:cs typeface="Times New Roman" pitchFamily="18" charset="0"/>
              </a:rPr>
              <a:t>Target market:</a:t>
            </a:r>
          </a:p>
          <a:p>
            <a:pPr lvl="1">
              <a:lnSpc>
                <a:spcPct val="200000"/>
              </a:lnSpc>
            </a:pPr>
            <a:r>
              <a:rPr lang="en-US" dirty="0" smtClean="0">
                <a:latin typeface="Times New Roman" pitchFamily="18" charset="0"/>
                <a:ea typeface="Batang" panose="02030600000101010101" pitchFamily="18" charset="-127"/>
                <a:cs typeface="Times New Roman" pitchFamily="18" charset="0"/>
              </a:rPr>
              <a:t>City population, </a:t>
            </a:r>
          </a:p>
          <a:p>
            <a:pPr lvl="1">
              <a:lnSpc>
                <a:spcPct val="200000"/>
              </a:lnSpc>
            </a:pPr>
            <a:r>
              <a:rPr lang="en-US" dirty="0" smtClean="0">
                <a:latin typeface="Times New Roman" pitchFamily="18" charset="0"/>
                <a:ea typeface="Batang" panose="02030600000101010101" pitchFamily="18" charset="-127"/>
                <a:cs typeface="Times New Roman" pitchFamily="18" charset="0"/>
              </a:rPr>
              <a:t>Technologically literate individuals,  </a:t>
            </a:r>
          </a:p>
          <a:p>
            <a:pPr lvl="1">
              <a:lnSpc>
                <a:spcPct val="200000"/>
              </a:lnSpc>
            </a:pPr>
            <a:r>
              <a:rPr lang="en-US" dirty="0" smtClean="0">
                <a:latin typeface="Times New Roman" pitchFamily="18" charset="0"/>
                <a:ea typeface="Batang" panose="02030600000101010101" pitchFamily="18" charset="-127"/>
                <a:cs typeface="Times New Roman" pitchFamily="18" charset="0"/>
              </a:rPr>
              <a:t>Individuals seeking privacy and, </a:t>
            </a:r>
          </a:p>
          <a:p>
            <a:pPr lvl="1">
              <a:lnSpc>
                <a:spcPct val="200000"/>
              </a:lnSpc>
            </a:pPr>
            <a:r>
              <a:rPr lang="en-US" dirty="0" smtClean="0">
                <a:latin typeface="Times New Roman" pitchFamily="18" charset="0"/>
                <a:ea typeface="Batang" panose="02030600000101010101" pitchFamily="18" charset="-127"/>
                <a:cs typeface="Times New Roman" pitchFamily="18" charset="0"/>
              </a:rPr>
              <a:t>Those who wish to relocate</a:t>
            </a:r>
          </a:p>
          <a:p>
            <a:pPr lvl="1">
              <a:lnSpc>
                <a:spcPct val="200000"/>
              </a:lnSpc>
            </a:pPr>
            <a:endParaRPr lang="en-US" dirty="0" smtClean="0">
              <a:latin typeface="Times New Roman" pitchFamily="18" charset="0"/>
              <a:ea typeface="Batang" panose="02030600000101010101" pitchFamily="18" charset="-127"/>
              <a:cs typeface="Times New Roman" pitchFamily="18" charset="0"/>
            </a:endParaRPr>
          </a:p>
          <a:p>
            <a:endParaRPr lang="en-US" dirty="0">
              <a:latin typeface="Batang" panose="02030600000101010101" pitchFamily="18" charset="-127"/>
              <a:ea typeface="Batang" panose="02030600000101010101" pitchFamily="18" charset="-127"/>
            </a:endParaRPr>
          </a:p>
          <a:p>
            <a:endParaRPr lang="en-US" dirty="0"/>
          </a:p>
        </p:txBody>
      </p:sp>
    </p:spTree>
    <p:extLst>
      <p:ext uri="{BB962C8B-B14F-4D97-AF65-F5344CB8AC3E}">
        <p14:creationId xmlns:p14="http://schemas.microsoft.com/office/powerpoint/2010/main" val="1546997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Times New Roman" pitchFamily="18" charset="0"/>
                <a:ea typeface="Batang" panose="02030600000101010101" pitchFamily="18" charset="-127"/>
                <a:cs typeface="Times New Roman" pitchFamily="18" charset="0"/>
              </a:rPr>
              <a:t>References</a:t>
            </a:r>
            <a:endParaRPr lang="en-US" sz="3200" dirty="0">
              <a:latin typeface="Times New Roman" pitchFamily="18" charset="0"/>
              <a:ea typeface="Batang" panose="02030600000101010101" pitchFamily="18" charset="-127"/>
              <a:cs typeface="Times New Roman" pitchFamily="18" charset="0"/>
            </a:endParaRPr>
          </a:p>
        </p:txBody>
      </p:sp>
      <p:sp>
        <p:nvSpPr>
          <p:cNvPr id="3" name="Content Placeholder 2"/>
          <p:cNvSpPr>
            <a:spLocks noGrp="1"/>
          </p:cNvSpPr>
          <p:nvPr>
            <p:ph sz="quarter" idx="1"/>
          </p:nvPr>
        </p:nvSpPr>
        <p:spPr/>
        <p:txBody>
          <a:bodyPr>
            <a:normAutofit fontScale="55000" lnSpcReduction="20000"/>
          </a:bodyPr>
          <a:lstStyle/>
          <a:p>
            <a:pPr>
              <a:lnSpc>
                <a:spcPct val="220000"/>
              </a:lnSpc>
            </a:pPr>
            <a:r>
              <a:rPr lang="en-US" dirty="0">
                <a:latin typeface="Times New Roman" pitchFamily="18" charset="0"/>
                <a:ea typeface="Batang" panose="02030600000101010101" pitchFamily="18" charset="-127"/>
                <a:cs typeface="Times New Roman" pitchFamily="18" charset="0"/>
              </a:rPr>
              <a:t>Abor, J., &amp; Quartey, P. (2010). Issues in SME development in Ghana and South Africa. </a:t>
            </a:r>
            <a:r>
              <a:rPr lang="en-US" i="1" dirty="0">
                <a:latin typeface="Times New Roman" pitchFamily="18" charset="0"/>
                <a:ea typeface="Batang" panose="02030600000101010101" pitchFamily="18" charset="-127"/>
                <a:cs typeface="Times New Roman" pitchFamily="18" charset="0"/>
              </a:rPr>
              <a:t>International </a:t>
            </a:r>
            <a:r>
              <a:rPr lang="en-US" i="1" dirty="0" smtClean="0">
                <a:latin typeface="Times New Roman" pitchFamily="18" charset="0"/>
                <a:ea typeface="Batang" panose="02030600000101010101" pitchFamily="18" charset="-127"/>
                <a:cs typeface="Times New Roman" pitchFamily="18" charset="0"/>
              </a:rPr>
              <a:t>Research Journal of Finance and Economics</a:t>
            </a:r>
            <a:r>
              <a:rPr lang="en-US" dirty="0" smtClean="0">
                <a:latin typeface="Times New Roman" pitchFamily="18" charset="0"/>
                <a:ea typeface="Batang" panose="02030600000101010101" pitchFamily="18" charset="-127"/>
                <a:cs typeface="Times New Roman" pitchFamily="18" charset="0"/>
              </a:rPr>
              <a:t>,</a:t>
            </a:r>
            <a:r>
              <a:rPr lang="en-US" dirty="0">
                <a:latin typeface="Times New Roman" pitchFamily="18" charset="0"/>
                <a:ea typeface="Batang" panose="02030600000101010101" pitchFamily="18" charset="-127"/>
                <a:cs typeface="Times New Roman" pitchFamily="18" charset="0"/>
              </a:rPr>
              <a:t> </a:t>
            </a:r>
            <a:r>
              <a:rPr lang="en-US" i="1" dirty="0">
                <a:latin typeface="Times New Roman" pitchFamily="18" charset="0"/>
                <a:ea typeface="Batang" panose="02030600000101010101" pitchFamily="18" charset="-127"/>
                <a:cs typeface="Times New Roman" pitchFamily="18" charset="0"/>
              </a:rPr>
              <a:t>39</a:t>
            </a:r>
            <a:r>
              <a:rPr lang="en-US" dirty="0">
                <a:latin typeface="Times New Roman" pitchFamily="18" charset="0"/>
                <a:ea typeface="Batang" panose="02030600000101010101" pitchFamily="18" charset="-127"/>
                <a:cs typeface="Times New Roman" pitchFamily="18" charset="0"/>
              </a:rPr>
              <a:t>(6), 215-228</a:t>
            </a:r>
            <a:r>
              <a:rPr lang="en-US" dirty="0" smtClean="0">
                <a:latin typeface="Times New Roman" pitchFamily="18" charset="0"/>
                <a:ea typeface="Batang" panose="02030600000101010101" pitchFamily="18" charset="-127"/>
                <a:cs typeface="Times New Roman" pitchFamily="18" charset="0"/>
              </a:rPr>
              <a:t>.</a:t>
            </a:r>
          </a:p>
          <a:p>
            <a:pPr>
              <a:lnSpc>
                <a:spcPct val="220000"/>
              </a:lnSpc>
            </a:pPr>
            <a:r>
              <a:rPr lang="en-US" dirty="0">
                <a:latin typeface="Times New Roman" pitchFamily="18" charset="0"/>
                <a:ea typeface="Batang" panose="02030600000101010101" pitchFamily="18" charset="-127"/>
                <a:cs typeface="Times New Roman" pitchFamily="18" charset="0"/>
              </a:rPr>
              <a:t>Fedderke, J. W., &amp; Romm, A. T. (2006). Growth impact and determinants of foreign direct investment into South Africa, 1956–2003. </a:t>
            </a:r>
            <a:r>
              <a:rPr lang="en-US" i="1" dirty="0">
                <a:latin typeface="Times New Roman" pitchFamily="18" charset="0"/>
                <a:ea typeface="Batang" panose="02030600000101010101" pitchFamily="18" charset="-127"/>
                <a:cs typeface="Times New Roman" pitchFamily="18" charset="0"/>
              </a:rPr>
              <a:t>Economic Modelling</a:t>
            </a:r>
            <a:r>
              <a:rPr lang="en-US" dirty="0">
                <a:latin typeface="Times New Roman" pitchFamily="18" charset="0"/>
                <a:ea typeface="Batang" panose="02030600000101010101" pitchFamily="18" charset="-127"/>
                <a:cs typeface="Times New Roman" pitchFamily="18" charset="0"/>
              </a:rPr>
              <a:t>, </a:t>
            </a:r>
            <a:r>
              <a:rPr lang="en-US" i="1" dirty="0">
                <a:latin typeface="Times New Roman" pitchFamily="18" charset="0"/>
                <a:ea typeface="Batang" panose="02030600000101010101" pitchFamily="18" charset="-127"/>
                <a:cs typeface="Times New Roman" pitchFamily="18" charset="0"/>
              </a:rPr>
              <a:t>23</a:t>
            </a:r>
            <a:r>
              <a:rPr lang="en-US" dirty="0">
                <a:latin typeface="Times New Roman" pitchFamily="18" charset="0"/>
                <a:ea typeface="Batang" panose="02030600000101010101" pitchFamily="18" charset="-127"/>
                <a:cs typeface="Times New Roman" pitchFamily="18" charset="0"/>
              </a:rPr>
              <a:t>(5), 738-760</a:t>
            </a:r>
            <a:r>
              <a:rPr lang="en-US" dirty="0" smtClean="0">
                <a:latin typeface="Times New Roman" pitchFamily="18" charset="0"/>
                <a:ea typeface="Batang" panose="02030600000101010101" pitchFamily="18" charset="-127"/>
                <a:cs typeface="Times New Roman" pitchFamily="18" charset="0"/>
              </a:rPr>
              <a:t>.</a:t>
            </a:r>
          </a:p>
          <a:p>
            <a:pPr>
              <a:lnSpc>
                <a:spcPct val="220000"/>
              </a:lnSpc>
            </a:pPr>
            <a:r>
              <a:rPr lang="en-US" dirty="0">
                <a:latin typeface="Times New Roman" pitchFamily="18" charset="0"/>
                <a:ea typeface="Batang" panose="02030600000101010101" pitchFamily="18" charset="-127"/>
                <a:cs typeface="Times New Roman" pitchFamily="18" charset="0"/>
              </a:rPr>
              <a:t>Fine, B. (2018). </a:t>
            </a:r>
            <a:r>
              <a:rPr lang="en-US" i="1" dirty="0">
                <a:latin typeface="Times New Roman" pitchFamily="18" charset="0"/>
                <a:ea typeface="Batang" panose="02030600000101010101" pitchFamily="18" charset="-127"/>
                <a:cs typeface="Times New Roman" pitchFamily="18" charset="0"/>
              </a:rPr>
              <a:t>The political economy of South Africa: From minerals-energy complex to </a:t>
            </a:r>
            <a:r>
              <a:rPr lang="en-US" i="1" dirty="0" smtClean="0">
                <a:latin typeface="Times New Roman" pitchFamily="18" charset="0"/>
                <a:ea typeface="Batang" panose="02030600000101010101" pitchFamily="18" charset="-127"/>
                <a:cs typeface="Times New Roman" pitchFamily="18" charset="0"/>
              </a:rPr>
              <a:t>industrialization</a:t>
            </a:r>
            <a:r>
              <a:rPr lang="en-US" dirty="0" smtClean="0">
                <a:latin typeface="Times New Roman" pitchFamily="18" charset="0"/>
                <a:ea typeface="Batang" panose="02030600000101010101" pitchFamily="18" charset="-127"/>
                <a:cs typeface="Times New Roman" pitchFamily="18" charset="0"/>
              </a:rPr>
              <a:t>. </a:t>
            </a:r>
            <a:r>
              <a:rPr lang="en-US" dirty="0">
                <a:latin typeface="Times New Roman" pitchFamily="18" charset="0"/>
                <a:ea typeface="Batang" panose="02030600000101010101" pitchFamily="18" charset="-127"/>
                <a:cs typeface="Times New Roman" pitchFamily="18" charset="0"/>
              </a:rPr>
              <a:t>Routledge</a:t>
            </a:r>
            <a:r>
              <a:rPr lang="en-US" dirty="0" smtClean="0">
                <a:latin typeface="Times New Roman" pitchFamily="18" charset="0"/>
                <a:ea typeface="Batang" panose="02030600000101010101" pitchFamily="18" charset="-127"/>
                <a:cs typeface="Times New Roman" pitchFamily="18" charset="0"/>
              </a:rPr>
              <a:t>.</a:t>
            </a:r>
          </a:p>
          <a:p>
            <a:pPr>
              <a:lnSpc>
                <a:spcPct val="220000"/>
              </a:lnSpc>
            </a:pPr>
            <a:r>
              <a:rPr lang="en-US" dirty="0" smtClean="0">
                <a:latin typeface="Times New Roman" pitchFamily="18" charset="0"/>
                <a:ea typeface="Batang" panose="02030600000101010101" pitchFamily="18" charset="-127"/>
                <a:cs typeface="Times New Roman" pitchFamily="18" charset="0"/>
              </a:rPr>
              <a:t>Harrison, A., &amp; Rodríguez-Clare, A. (2010). Trade, foreign investment, and industrial policy for developing countries. In </a:t>
            </a:r>
            <a:r>
              <a:rPr lang="en-US" i="1" dirty="0" smtClean="0">
                <a:latin typeface="Times New Roman" pitchFamily="18" charset="0"/>
                <a:ea typeface="Batang" panose="02030600000101010101" pitchFamily="18" charset="-127"/>
                <a:cs typeface="Times New Roman" pitchFamily="18" charset="0"/>
              </a:rPr>
              <a:t>Handbook of development economics</a:t>
            </a:r>
            <a:r>
              <a:rPr lang="en-US" dirty="0" smtClean="0">
                <a:latin typeface="Times New Roman" pitchFamily="18" charset="0"/>
                <a:ea typeface="Batang" panose="02030600000101010101" pitchFamily="18" charset="-127"/>
                <a:cs typeface="Times New Roman" pitchFamily="18" charset="0"/>
              </a:rPr>
              <a:t>, </a:t>
            </a:r>
            <a:r>
              <a:rPr lang="en-US" i="1" dirty="0" smtClean="0">
                <a:latin typeface="Times New Roman" pitchFamily="18" charset="0"/>
                <a:ea typeface="Batang" panose="02030600000101010101" pitchFamily="18" charset="-127"/>
                <a:cs typeface="Times New Roman" pitchFamily="18" charset="0"/>
              </a:rPr>
              <a:t>5</a:t>
            </a:r>
            <a:r>
              <a:rPr lang="en-US" dirty="0" smtClean="0">
                <a:latin typeface="Times New Roman" pitchFamily="18" charset="0"/>
                <a:ea typeface="Batang" panose="02030600000101010101" pitchFamily="18" charset="-127"/>
                <a:cs typeface="Times New Roman" pitchFamily="18" charset="0"/>
              </a:rPr>
              <a:t>, 4039-4214. </a:t>
            </a:r>
          </a:p>
          <a:p>
            <a:pPr>
              <a:lnSpc>
                <a:spcPct val="220000"/>
              </a:lnSpc>
            </a:pPr>
            <a:r>
              <a:rPr lang="en-US" dirty="0" err="1">
                <a:latin typeface="Times New Roman" pitchFamily="18" charset="0"/>
                <a:ea typeface="Batang" panose="02030600000101010101" pitchFamily="18" charset="-127"/>
                <a:cs typeface="Times New Roman" pitchFamily="18" charset="0"/>
              </a:rPr>
              <a:t>Tuomi</a:t>
            </a:r>
            <a:r>
              <a:rPr lang="en-US" dirty="0">
                <a:latin typeface="Times New Roman" pitchFamily="18" charset="0"/>
                <a:ea typeface="Batang" panose="02030600000101010101" pitchFamily="18" charset="-127"/>
                <a:cs typeface="Times New Roman" pitchFamily="18" charset="0"/>
              </a:rPr>
              <a:t>, K. (2011). The role of the investment climate and tax incentives in the foreign direct investment decision: Evidence from South Africa. </a:t>
            </a:r>
            <a:r>
              <a:rPr lang="en-US" i="1" dirty="0">
                <a:latin typeface="Times New Roman" pitchFamily="18" charset="0"/>
                <a:ea typeface="Batang" panose="02030600000101010101" pitchFamily="18" charset="-127"/>
                <a:cs typeface="Times New Roman" pitchFamily="18" charset="0"/>
              </a:rPr>
              <a:t>Journal of African Business</a:t>
            </a:r>
            <a:r>
              <a:rPr lang="en-US" dirty="0">
                <a:latin typeface="Times New Roman" pitchFamily="18" charset="0"/>
                <a:ea typeface="Batang" panose="02030600000101010101" pitchFamily="18" charset="-127"/>
                <a:cs typeface="Times New Roman" pitchFamily="18" charset="0"/>
              </a:rPr>
              <a:t>, </a:t>
            </a:r>
            <a:r>
              <a:rPr lang="en-US" i="1" dirty="0">
                <a:latin typeface="Times New Roman" pitchFamily="18" charset="0"/>
                <a:ea typeface="Batang" panose="02030600000101010101" pitchFamily="18" charset="-127"/>
                <a:cs typeface="Times New Roman" pitchFamily="18" charset="0"/>
              </a:rPr>
              <a:t>12</a:t>
            </a:r>
            <a:r>
              <a:rPr lang="en-US" dirty="0">
                <a:latin typeface="Times New Roman" pitchFamily="18" charset="0"/>
                <a:ea typeface="Batang" panose="02030600000101010101" pitchFamily="18" charset="-127"/>
                <a:cs typeface="Times New Roman" pitchFamily="18" charset="0"/>
              </a:rPr>
              <a:t>(1), 133-147</a:t>
            </a:r>
            <a:r>
              <a:rPr lang="en-US" dirty="0" smtClean="0">
                <a:latin typeface="Times New Roman" pitchFamily="18" charset="0"/>
                <a:ea typeface="Batang" panose="02030600000101010101" pitchFamily="18" charset="-127"/>
                <a:cs typeface="Times New Roman" pitchFamily="18" charset="0"/>
              </a:rPr>
              <a:t>.</a:t>
            </a:r>
          </a:p>
          <a:p>
            <a:endParaRPr lang="en-US" dirty="0"/>
          </a:p>
        </p:txBody>
      </p:sp>
    </p:spTree>
    <p:extLst>
      <p:ext uri="{BB962C8B-B14F-4D97-AF65-F5344CB8AC3E}">
        <p14:creationId xmlns:p14="http://schemas.microsoft.com/office/powerpoint/2010/main" val="13600158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765</TotalTime>
  <Words>571</Words>
  <Application>Microsoft Office PowerPoint</Application>
  <PresentationFormat>Widescreen</PresentationFormat>
  <Paragraphs>70</Paragraphs>
  <Slides>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Batang</vt:lpstr>
      <vt:lpstr>Calibri</vt:lpstr>
      <vt:lpstr>Georgia</vt:lpstr>
      <vt:lpstr>Times New Roman</vt:lpstr>
      <vt:lpstr>Wingdings</vt:lpstr>
      <vt:lpstr>Wingdings 2</vt:lpstr>
      <vt:lpstr>Civic</vt:lpstr>
      <vt:lpstr>Introducing Taxibest Services in South Africa </vt:lpstr>
      <vt:lpstr>Why South Africa?</vt:lpstr>
      <vt:lpstr>Cont’d</vt:lpstr>
      <vt:lpstr>Service Concept</vt:lpstr>
      <vt:lpstr>Marketing Strategy</vt:lpstr>
      <vt:lpstr>Target Market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Taxibest Services in Uganda</dc:title>
  <dc:creator>Microsoft</dc:creator>
  <cp:lastModifiedBy>Celine</cp:lastModifiedBy>
  <cp:revision>92</cp:revision>
  <dcterms:created xsi:type="dcterms:W3CDTF">2018-05-29T18:29:33Z</dcterms:created>
  <dcterms:modified xsi:type="dcterms:W3CDTF">2021-09-15T16:04:19Z</dcterms:modified>
</cp:coreProperties>
</file>